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TT Milks Casual 900 One" charset="1" panose="02000503030000020003"/>
      <p:regular r:id="rId12"/>
    </p:embeddedFont>
    <p:embeddedFont>
      <p:font typeface="TT Milks Casual 700 One" charset="1" panose="02000506030000020003"/>
      <p:regular r:id="rId13"/>
    </p:embeddedFont>
    <p:embeddedFont>
      <p:font typeface="Quicksand" charset="1" panose="00000500000000000000"/>
      <p:regular r:id="rId14"/>
    </p:embeddedFont>
    <p:embeddedFont>
      <p:font typeface="Quicksand Bold" charset="1" panose="00000800000000000000"/>
      <p:regular r:id="rId15"/>
    </p:embeddedFont>
    <p:embeddedFont>
      <p:font typeface="Quicksand Light" charset="1" panose="00000400000000000000"/>
      <p:regular r:id="rId16"/>
    </p:embeddedFont>
    <p:embeddedFont>
      <p:font typeface="Quicksand Medium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https://docs.poliastro.space/en/stable/gallery.html" TargetMode="External" Type="http://schemas.openxmlformats.org/officeDocument/2006/relationships/hyperlink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4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VAFroncCzc4.mp4" Type="http://schemas.openxmlformats.org/officeDocument/2006/relationships/video"/><Relationship Id="rId4" Target="../media/VAFroncCzc4.mp4" Type="http://schemas.microsoft.com/office/2007/relationships/media"/><Relationship Id="rId5" Target="../media/image36.jpeg" Type="http://schemas.openxmlformats.org/officeDocument/2006/relationships/image"/><Relationship Id="rId6" Target="../media/VAFrokvpCXk.mp4" Type="http://schemas.openxmlformats.org/officeDocument/2006/relationships/video"/><Relationship Id="rId7" Target="../media/VAFrokvpCXk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https://github.com/chrislgarry/Apollo-11/tree/master/Comanche055" TargetMode="External" Type="http://schemas.openxmlformats.org/officeDocument/2006/relationships/hyperlink"/><Relationship Id="rId5" Target="../media/image27.png" Type="http://schemas.openxmlformats.org/officeDocument/2006/relationships/image"/><Relationship Id="rId6" Target="https://github.com/chrislgarry/Apollo-11/tree/master/Comanche055" TargetMode="External" Type="http://schemas.openxmlformats.org/officeDocument/2006/relationships/hyperlink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54725"/>
            <a:ext cx="9701741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 spc="289">
                <a:solidFill>
                  <a:srgbClr val="1E2D55"/>
                </a:solidFill>
                <a:latin typeface="TT Milks Casual 900 One"/>
              </a:rPr>
              <a:t>Mecánica Orbital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276198" y="928974"/>
            <a:ext cx="2173086" cy="21730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B7A9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50800"/>
              <a:ext cx="635000" cy="673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5469400"/>
            <a:ext cx="10933741" cy="10834343"/>
          </a:xfrm>
          <a:custGeom>
            <a:avLst/>
            <a:gdLst/>
            <a:ahLst/>
            <a:cxnLst/>
            <a:rect r="r" b="b" t="t" l="l"/>
            <a:pathLst>
              <a:path h="10834343" w="10933741">
                <a:moveTo>
                  <a:pt x="0" y="0"/>
                </a:moveTo>
                <a:lnTo>
                  <a:pt x="10933741" y="0"/>
                </a:lnTo>
                <a:lnTo>
                  <a:pt x="10933741" y="10834343"/>
                </a:lnTo>
                <a:lnTo>
                  <a:pt x="0" y="10834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30441" y="1957319"/>
            <a:ext cx="7316909" cy="6372362"/>
          </a:xfrm>
          <a:custGeom>
            <a:avLst/>
            <a:gdLst/>
            <a:ahLst/>
            <a:cxnLst/>
            <a:rect r="r" b="b" t="t" l="l"/>
            <a:pathLst>
              <a:path h="6372362" w="7316909">
                <a:moveTo>
                  <a:pt x="0" y="0"/>
                </a:moveTo>
                <a:lnTo>
                  <a:pt x="7316908" y="0"/>
                </a:lnTo>
                <a:lnTo>
                  <a:pt x="7316908" y="6372362"/>
                </a:lnTo>
                <a:lnTo>
                  <a:pt x="0" y="6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75958" y="1388827"/>
            <a:ext cx="1373566" cy="1253379"/>
          </a:xfrm>
          <a:custGeom>
            <a:avLst/>
            <a:gdLst/>
            <a:ahLst/>
            <a:cxnLst/>
            <a:rect r="r" b="b" t="t" l="l"/>
            <a:pathLst>
              <a:path h="1253379" w="1373566">
                <a:moveTo>
                  <a:pt x="0" y="0"/>
                </a:moveTo>
                <a:lnTo>
                  <a:pt x="1373565" y="0"/>
                </a:lnTo>
                <a:lnTo>
                  <a:pt x="1373565" y="1253379"/>
                </a:lnTo>
                <a:lnTo>
                  <a:pt x="0" y="1253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5A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7759" y="766750"/>
            <a:ext cx="9274613" cy="3075792"/>
            <a:chOff x="0" y="0"/>
            <a:chExt cx="2442696" cy="810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696" cy="810085"/>
            </a:xfrm>
            <a:custGeom>
              <a:avLst/>
              <a:gdLst/>
              <a:ahLst/>
              <a:cxnLst/>
              <a:rect r="r" b="b" t="t" l="l"/>
              <a:pathLst>
                <a:path h="810085" w="2442696">
                  <a:moveTo>
                    <a:pt x="8347" y="0"/>
                  </a:moveTo>
                  <a:lnTo>
                    <a:pt x="2434349" y="0"/>
                  </a:lnTo>
                  <a:cubicBezTo>
                    <a:pt x="2438959" y="0"/>
                    <a:pt x="2442696" y="3737"/>
                    <a:pt x="2442696" y="8347"/>
                  </a:cubicBezTo>
                  <a:lnTo>
                    <a:pt x="2442696" y="801738"/>
                  </a:lnTo>
                  <a:cubicBezTo>
                    <a:pt x="2442696" y="806348"/>
                    <a:pt x="2438959" y="810085"/>
                    <a:pt x="2434349" y="810085"/>
                  </a:cubicBezTo>
                  <a:lnTo>
                    <a:pt x="8347" y="810085"/>
                  </a:lnTo>
                  <a:cubicBezTo>
                    <a:pt x="6134" y="810085"/>
                    <a:pt x="4010" y="809206"/>
                    <a:pt x="2445" y="807640"/>
                  </a:cubicBezTo>
                  <a:cubicBezTo>
                    <a:pt x="879" y="806075"/>
                    <a:pt x="0" y="803952"/>
                    <a:pt x="0" y="801738"/>
                  </a:cubicBezTo>
                  <a:lnTo>
                    <a:pt x="0" y="8347"/>
                  </a:lnTo>
                  <a:cubicBezTo>
                    <a:pt x="0" y="6134"/>
                    <a:pt x="879" y="4010"/>
                    <a:pt x="2445" y="2445"/>
                  </a:cubicBezTo>
                  <a:cubicBezTo>
                    <a:pt x="4010" y="879"/>
                    <a:pt x="6134" y="0"/>
                    <a:pt x="8347" y="0"/>
                  </a:cubicBezTo>
                  <a:close/>
                </a:path>
              </a:pathLst>
            </a:custGeom>
            <a:solidFill>
              <a:srgbClr val="6B7A9A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25738" y="115392"/>
            <a:ext cx="2771147" cy="2473878"/>
          </a:xfrm>
          <a:custGeom>
            <a:avLst/>
            <a:gdLst/>
            <a:ahLst/>
            <a:cxnLst/>
            <a:rect r="r" b="b" t="t" l="l"/>
            <a:pathLst>
              <a:path h="2473878" w="2771147">
                <a:moveTo>
                  <a:pt x="0" y="0"/>
                </a:moveTo>
                <a:lnTo>
                  <a:pt x="2771147" y="0"/>
                </a:lnTo>
                <a:lnTo>
                  <a:pt x="2771147" y="2473878"/>
                </a:lnTo>
                <a:lnTo>
                  <a:pt x="0" y="2473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2862" y="4095256"/>
            <a:ext cx="6524406" cy="4442328"/>
          </a:xfrm>
          <a:custGeom>
            <a:avLst/>
            <a:gdLst/>
            <a:ahLst/>
            <a:cxnLst/>
            <a:rect r="r" b="b" t="t" l="l"/>
            <a:pathLst>
              <a:path h="4442328" w="6524406">
                <a:moveTo>
                  <a:pt x="0" y="0"/>
                </a:moveTo>
                <a:lnTo>
                  <a:pt x="6524407" y="0"/>
                </a:lnTo>
                <a:lnTo>
                  <a:pt x="6524407" y="4442329"/>
                </a:lnTo>
                <a:lnTo>
                  <a:pt x="0" y="4442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7894" y="1390431"/>
            <a:ext cx="7614342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>
                <a:solidFill>
                  <a:srgbClr val="FFFFFF"/>
                </a:solidFill>
                <a:latin typeface="TT Milks Casual 700 One Bold"/>
              </a:rPr>
              <a:t>La astronomía del presente: hecha CON computadoras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8731" y="8759844"/>
            <a:ext cx="6112669" cy="100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E6E6E6"/>
                </a:solidFill>
                <a:latin typeface="Arimo"/>
              </a:rPr>
              <a:t>Simulación de la órbita de la ISS en python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9066" y="5529084"/>
            <a:ext cx="7937063" cy="1507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1"/>
              </a:lnSpc>
            </a:pPr>
            <a:r>
              <a:rPr lang="en-US" sz="2879">
                <a:solidFill>
                  <a:srgbClr val="EEE7DB"/>
                </a:solidFill>
                <a:latin typeface="Arimo"/>
              </a:rPr>
              <a:t>Librería Poliastro: </a:t>
            </a:r>
            <a:r>
              <a:rPr lang="en-US" sz="2879" u="sng">
                <a:solidFill>
                  <a:srgbClr val="EEE7DB"/>
                </a:solidFill>
                <a:latin typeface="Arimo"/>
                <a:hlinkClick r:id="rId5" tooltip="https://docs.poliastro.space/en/stable/gallery.html"/>
              </a:rPr>
              <a:t>https://docs.poliastro.space/en/stable/gallery.html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5A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7759" y="766750"/>
            <a:ext cx="9274613" cy="3075792"/>
            <a:chOff x="0" y="0"/>
            <a:chExt cx="2442696" cy="810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696" cy="810085"/>
            </a:xfrm>
            <a:custGeom>
              <a:avLst/>
              <a:gdLst/>
              <a:ahLst/>
              <a:cxnLst/>
              <a:rect r="r" b="b" t="t" l="l"/>
              <a:pathLst>
                <a:path h="810085" w="2442696">
                  <a:moveTo>
                    <a:pt x="8347" y="0"/>
                  </a:moveTo>
                  <a:lnTo>
                    <a:pt x="2434349" y="0"/>
                  </a:lnTo>
                  <a:cubicBezTo>
                    <a:pt x="2438959" y="0"/>
                    <a:pt x="2442696" y="3737"/>
                    <a:pt x="2442696" y="8347"/>
                  </a:cubicBezTo>
                  <a:lnTo>
                    <a:pt x="2442696" y="801738"/>
                  </a:lnTo>
                  <a:cubicBezTo>
                    <a:pt x="2442696" y="806348"/>
                    <a:pt x="2438959" y="810085"/>
                    <a:pt x="2434349" y="810085"/>
                  </a:cubicBezTo>
                  <a:lnTo>
                    <a:pt x="8347" y="810085"/>
                  </a:lnTo>
                  <a:cubicBezTo>
                    <a:pt x="6134" y="810085"/>
                    <a:pt x="4010" y="809206"/>
                    <a:pt x="2445" y="807640"/>
                  </a:cubicBezTo>
                  <a:cubicBezTo>
                    <a:pt x="879" y="806075"/>
                    <a:pt x="0" y="803952"/>
                    <a:pt x="0" y="801738"/>
                  </a:cubicBezTo>
                  <a:lnTo>
                    <a:pt x="0" y="8347"/>
                  </a:lnTo>
                  <a:cubicBezTo>
                    <a:pt x="0" y="6134"/>
                    <a:pt x="879" y="4010"/>
                    <a:pt x="2445" y="2445"/>
                  </a:cubicBezTo>
                  <a:cubicBezTo>
                    <a:pt x="4010" y="879"/>
                    <a:pt x="6134" y="0"/>
                    <a:pt x="8347" y="0"/>
                  </a:cubicBezTo>
                  <a:close/>
                </a:path>
              </a:pathLst>
            </a:custGeom>
            <a:solidFill>
              <a:srgbClr val="6B7A9A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25738" y="115392"/>
            <a:ext cx="2771147" cy="2473878"/>
          </a:xfrm>
          <a:custGeom>
            <a:avLst/>
            <a:gdLst/>
            <a:ahLst/>
            <a:cxnLst/>
            <a:rect r="r" b="b" t="t" l="l"/>
            <a:pathLst>
              <a:path h="2473878" w="2771147">
                <a:moveTo>
                  <a:pt x="0" y="0"/>
                </a:moveTo>
                <a:lnTo>
                  <a:pt x="2771147" y="0"/>
                </a:lnTo>
                <a:lnTo>
                  <a:pt x="2771147" y="2473878"/>
                </a:lnTo>
                <a:lnTo>
                  <a:pt x="0" y="2473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43076" y="4079498"/>
            <a:ext cx="8960142" cy="4464229"/>
          </a:xfrm>
          <a:custGeom>
            <a:avLst/>
            <a:gdLst/>
            <a:ahLst/>
            <a:cxnLst/>
            <a:rect r="r" b="b" t="t" l="l"/>
            <a:pathLst>
              <a:path h="4464229" w="8960142">
                <a:moveTo>
                  <a:pt x="0" y="0"/>
                </a:moveTo>
                <a:lnTo>
                  <a:pt x="8960142" y="0"/>
                </a:lnTo>
                <a:lnTo>
                  <a:pt x="8960142" y="4464229"/>
                </a:lnTo>
                <a:lnTo>
                  <a:pt x="0" y="446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0" t="0" r="-771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28353" y="8715177"/>
            <a:ext cx="7937063" cy="100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1"/>
              </a:lnSpc>
            </a:pPr>
            <a:r>
              <a:rPr lang="en-US" sz="2879">
                <a:solidFill>
                  <a:srgbClr val="EEE7DB"/>
                </a:solidFill>
                <a:latin typeface="Arimo"/>
              </a:rPr>
              <a:t>Mejor simulación computacional de un agujero negro (Gargantua)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58143" y="4079498"/>
            <a:ext cx="7932307" cy="4464229"/>
          </a:xfrm>
          <a:custGeom>
            <a:avLst/>
            <a:gdLst/>
            <a:ahLst/>
            <a:cxnLst/>
            <a:rect r="r" b="b" t="t" l="l"/>
            <a:pathLst>
              <a:path h="4464229" w="7932307">
                <a:moveTo>
                  <a:pt x="0" y="0"/>
                </a:moveTo>
                <a:lnTo>
                  <a:pt x="7932307" y="0"/>
                </a:lnTo>
                <a:lnTo>
                  <a:pt x="7932307" y="4464229"/>
                </a:lnTo>
                <a:lnTo>
                  <a:pt x="0" y="4464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7894" y="1390431"/>
            <a:ext cx="7614342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>
                <a:solidFill>
                  <a:srgbClr val="FFFFFF"/>
                </a:solidFill>
                <a:latin typeface="TT Milks Casual 700 One Bold"/>
              </a:rPr>
              <a:t>La astronomía del presente: hecha CON computadoras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7569" y="8766093"/>
            <a:ext cx="6112669" cy="87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475">
                <a:solidFill>
                  <a:srgbClr val="E6E6E6"/>
                </a:solidFill>
                <a:latin typeface="Arimo"/>
              </a:rPr>
              <a:t>Imagen real del agujero negro supermasivo en el centro de la galaxia M87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5A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1147" y="692673"/>
            <a:ext cx="9274613" cy="3075792"/>
            <a:chOff x="0" y="0"/>
            <a:chExt cx="2442696" cy="810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696" cy="810085"/>
            </a:xfrm>
            <a:custGeom>
              <a:avLst/>
              <a:gdLst/>
              <a:ahLst/>
              <a:cxnLst/>
              <a:rect r="r" b="b" t="t" l="l"/>
              <a:pathLst>
                <a:path h="810085" w="2442696">
                  <a:moveTo>
                    <a:pt x="8347" y="0"/>
                  </a:moveTo>
                  <a:lnTo>
                    <a:pt x="2434349" y="0"/>
                  </a:lnTo>
                  <a:cubicBezTo>
                    <a:pt x="2438959" y="0"/>
                    <a:pt x="2442696" y="3737"/>
                    <a:pt x="2442696" y="8347"/>
                  </a:cubicBezTo>
                  <a:lnTo>
                    <a:pt x="2442696" y="801738"/>
                  </a:lnTo>
                  <a:cubicBezTo>
                    <a:pt x="2442696" y="806348"/>
                    <a:pt x="2438959" y="810085"/>
                    <a:pt x="2434349" y="810085"/>
                  </a:cubicBezTo>
                  <a:lnTo>
                    <a:pt x="8347" y="810085"/>
                  </a:lnTo>
                  <a:cubicBezTo>
                    <a:pt x="6134" y="810085"/>
                    <a:pt x="4010" y="809206"/>
                    <a:pt x="2445" y="807640"/>
                  </a:cubicBezTo>
                  <a:cubicBezTo>
                    <a:pt x="879" y="806075"/>
                    <a:pt x="0" y="803952"/>
                    <a:pt x="0" y="801738"/>
                  </a:cubicBezTo>
                  <a:lnTo>
                    <a:pt x="0" y="8347"/>
                  </a:lnTo>
                  <a:cubicBezTo>
                    <a:pt x="0" y="6134"/>
                    <a:pt x="879" y="4010"/>
                    <a:pt x="2445" y="2445"/>
                  </a:cubicBezTo>
                  <a:cubicBezTo>
                    <a:pt x="4010" y="879"/>
                    <a:pt x="6134" y="0"/>
                    <a:pt x="8347" y="0"/>
                  </a:cubicBezTo>
                  <a:close/>
                </a:path>
              </a:pathLst>
            </a:custGeom>
            <a:solidFill>
              <a:srgbClr val="6B7A9A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1146" y="692673"/>
            <a:ext cx="3445388" cy="3075792"/>
          </a:xfrm>
          <a:custGeom>
            <a:avLst/>
            <a:gdLst/>
            <a:ahLst/>
            <a:cxnLst/>
            <a:rect r="r" b="b" t="t" l="l"/>
            <a:pathLst>
              <a:path h="3075792" w="3445388">
                <a:moveTo>
                  <a:pt x="0" y="0"/>
                </a:moveTo>
                <a:lnTo>
                  <a:pt x="3445389" y="0"/>
                </a:lnTo>
                <a:lnTo>
                  <a:pt x="3445389" y="3075792"/>
                </a:lnTo>
                <a:lnTo>
                  <a:pt x="0" y="307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76282" y="4448306"/>
            <a:ext cx="6903700" cy="3892920"/>
          </a:xfrm>
          <a:custGeom>
            <a:avLst/>
            <a:gdLst/>
            <a:ahLst/>
            <a:cxnLst/>
            <a:rect r="r" b="b" t="t" l="l"/>
            <a:pathLst>
              <a:path h="3892920" w="6903700">
                <a:moveTo>
                  <a:pt x="0" y="0"/>
                </a:moveTo>
                <a:lnTo>
                  <a:pt x="6903700" y="0"/>
                </a:lnTo>
                <a:lnTo>
                  <a:pt x="6903700" y="3892920"/>
                </a:lnTo>
                <a:lnTo>
                  <a:pt x="0" y="3892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71798" y="8482222"/>
            <a:ext cx="6112669" cy="100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E6E6E6"/>
                </a:solidFill>
                <a:latin typeface="Arimo"/>
              </a:rPr>
              <a:t>Katie Bouman junto varios discos con petabytes de datos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47750" y="4063740"/>
            <a:ext cx="7932307" cy="4464229"/>
          </a:xfrm>
          <a:custGeom>
            <a:avLst/>
            <a:gdLst/>
            <a:ahLst/>
            <a:cxnLst/>
            <a:rect r="r" b="b" t="t" l="l"/>
            <a:pathLst>
              <a:path h="4464229" w="7932307">
                <a:moveTo>
                  <a:pt x="0" y="0"/>
                </a:moveTo>
                <a:lnTo>
                  <a:pt x="7932307" y="0"/>
                </a:lnTo>
                <a:lnTo>
                  <a:pt x="7932307" y="4464228"/>
                </a:lnTo>
                <a:lnTo>
                  <a:pt x="0" y="4464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01282" y="1201869"/>
            <a:ext cx="7614342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>
                <a:solidFill>
                  <a:srgbClr val="FFFFFF"/>
                </a:solidFill>
                <a:latin typeface="TT Milks Casual 700 One Bold"/>
              </a:rPr>
              <a:t>La astronomía del presente: hecha CON computadoras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7569" y="8766093"/>
            <a:ext cx="6112669" cy="87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475">
                <a:solidFill>
                  <a:srgbClr val="E6E6E6"/>
                </a:solidFill>
                <a:latin typeface="Arimo"/>
              </a:rPr>
              <a:t>Imagen real del agujero negro supermasivo en el centro de la galaxia M87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5A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1147" y="692673"/>
            <a:ext cx="9274613" cy="3075792"/>
            <a:chOff x="0" y="0"/>
            <a:chExt cx="2442696" cy="810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696" cy="810085"/>
            </a:xfrm>
            <a:custGeom>
              <a:avLst/>
              <a:gdLst/>
              <a:ahLst/>
              <a:cxnLst/>
              <a:rect r="r" b="b" t="t" l="l"/>
              <a:pathLst>
                <a:path h="810085" w="2442696">
                  <a:moveTo>
                    <a:pt x="8347" y="0"/>
                  </a:moveTo>
                  <a:lnTo>
                    <a:pt x="2434349" y="0"/>
                  </a:lnTo>
                  <a:cubicBezTo>
                    <a:pt x="2438959" y="0"/>
                    <a:pt x="2442696" y="3737"/>
                    <a:pt x="2442696" y="8347"/>
                  </a:cubicBezTo>
                  <a:lnTo>
                    <a:pt x="2442696" y="801738"/>
                  </a:lnTo>
                  <a:cubicBezTo>
                    <a:pt x="2442696" y="806348"/>
                    <a:pt x="2438959" y="810085"/>
                    <a:pt x="2434349" y="810085"/>
                  </a:cubicBezTo>
                  <a:lnTo>
                    <a:pt x="8347" y="810085"/>
                  </a:lnTo>
                  <a:cubicBezTo>
                    <a:pt x="6134" y="810085"/>
                    <a:pt x="4010" y="809206"/>
                    <a:pt x="2445" y="807640"/>
                  </a:cubicBezTo>
                  <a:cubicBezTo>
                    <a:pt x="879" y="806075"/>
                    <a:pt x="0" y="803952"/>
                    <a:pt x="0" y="801738"/>
                  </a:cubicBezTo>
                  <a:lnTo>
                    <a:pt x="0" y="8347"/>
                  </a:lnTo>
                  <a:cubicBezTo>
                    <a:pt x="0" y="6134"/>
                    <a:pt x="879" y="4010"/>
                    <a:pt x="2445" y="2445"/>
                  </a:cubicBezTo>
                  <a:cubicBezTo>
                    <a:pt x="4010" y="879"/>
                    <a:pt x="6134" y="0"/>
                    <a:pt x="8347" y="0"/>
                  </a:cubicBezTo>
                  <a:close/>
                </a:path>
              </a:pathLst>
            </a:custGeom>
            <a:solidFill>
              <a:srgbClr val="6B7A9A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1146" y="692673"/>
            <a:ext cx="3445388" cy="3075792"/>
          </a:xfrm>
          <a:custGeom>
            <a:avLst/>
            <a:gdLst/>
            <a:ahLst/>
            <a:cxnLst/>
            <a:rect r="r" b="b" t="t" l="l"/>
            <a:pathLst>
              <a:path h="3075792" w="3445388">
                <a:moveTo>
                  <a:pt x="0" y="0"/>
                </a:moveTo>
                <a:lnTo>
                  <a:pt x="3445389" y="0"/>
                </a:lnTo>
                <a:lnTo>
                  <a:pt x="3445389" y="3075792"/>
                </a:lnTo>
                <a:lnTo>
                  <a:pt x="0" y="307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71798" y="8732847"/>
            <a:ext cx="6112669" cy="114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6"/>
              </a:lnSpc>
            </a:pPr>
            <a:r>
              <a:rPr lang="en-US" sz="2175">
                <a:solidFill>
                  <a:srgbClr val="E6E6E6"/>
                </a:solidFill>
                <a:latin typeface="Arimo"/>
              </a:rPr>
              <a:t>Ganadores del premio nobel de física en 2020 (izq. a der.): Roger Penrose, Reinhard Genzel, Andrea Ghez 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47750" y="4063740"/>
            <a:ext cx="7932307" cy="4464229"/>
          </a:xfrm>
          <a:custGeom>
            <a:avLst/>
            <a:gdLst/>
            <a:ahLst/>
            <a:cxnLst/>
            <a:rect r="r" b="b" t="t" l="l"/>
            <a:pathLst>
              <a:path h="4464229" w="7932307">
                <a:moveTo>
                  <a:pt x="0" y="0"/>
                </a:moveTo>
                <a:lnTo>
                  <a:pt x="7932307" y="0"/>
                </a:lnTo>
                <a:lnTo>
                  <a:pt x="7932307" y="4464228"/>
                </a:lnTo>
                <a:lnTo>
                  <a:pt x="0" y="4464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01282" y="1201869"/>
            <a:ext cx="7614342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5000">
                <a:solidFill>
                  <a:srgbClr val="FFFFFF"/>
                </a:solidFill>
                <a:latin typeface="TT Milks Casual 700 One Bold"/>
              </a:rPr>
              <a:t>La astronomía del presente: hecha CON computadoras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57569" y="8766093"/>
            <a:ext cx="6112669" cy="87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6"/>
              </a:lnSpc>
            </a:pPr>
            <a:r>
              <a:rPr lang="en-US" sz="2475">
                <a:solidFill>
                  <a:srgbClr val="E6E6E6"/>
                </a:solidFill>
                <a:latin typeface="Arimo"/>
              </a:rPr>
              <a:t>Imagen real del agujero negro supermasivo en el centro de la galaxia M87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275" y="0"/>
            <a:ext cx="15891450" cy="8020892"/>
            <a:chOff x="0" y="0"/>
            <a:chExt cx="4185403" cy="211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69" t="0" r="269" b="0"/>
          <a:stretch>
            <a:fillRect/>
          </a:stretch>
        </p:blipFill>
        <p:spPr>
          <a:xfrm flipH="false" flipV="false" rot="0">
            <a:off x="-152627" y="1689325"/>
            <a:ext cx="12119912" cy="6908350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119912" y="1716784"/>
            <a:ext cx="6168088" cy="685343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926762" y="671814"/>
            <a:ext cx="10434476" cy="76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3"/>
              </a:lnSpc>
            </a:pPr>
            <a:r>
              <a:rPr lang="en-US" sz="5308">
                <a:solidFill>
                  <a:srgbClr val="FFFFFF"/>
                </a:solidFill>
                <a:latin typeface="TT Milks Casual 700 One Bold"/>
              </a:rPr>
              <a:t>Estrellas orbitando un an</a:t>
            </a:r>
          </a:p>
        </p:txBody>
      </p:sp>
    </p:spTree>
  </p:cSld>
  <p:clrMapOvr>
    <a:masterClrMapping/>
  </p:clrMapOvr>
  <p:transition spd="slow">
    <p:cover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275" y="1133054"/>
            <a:ext cx="15891450" cy="8020892"/>
            <a:chOff x="0" y="0"/>
            <a:chExt cx="4185403" cy="211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14729" y="2235223"/>
            <a:ext cx="6678715" cy="5816553"/>
          </a:xfrm>
          <a:custGeom>
            <a:avLst/>
            <a:gdLst/>
            <a:ahLst/>
            <a:cxnLst/>
            <a:rect r="r" b="b" t="t" l="l"/>
            <a:pathLst>
              <a:path h="5816553" w="6678715">
                <a:moveTo>
                  <a:pt x="0" y="0"/>
                </a:moveTo>
                <a:lnTo>
                  <a:pt x="6678715" y="0"/>
                </a:lnTo>
                <a:lnTo>
                  <a:pt x="6678715" y="5816554"/>
                </a:lnTo>
                <a:lnTo>
                  <a:pt x="0" y="581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0884"/>
            <a:ext cx="18126025" cy="10195889"/>
          </a:xfrm>
          <a:custGeom>
            <a:avLst/>
            <a:gdLst/>
            <a:ahLst/>
            <a:cxnLst/>
            <a:rect r="r" b="b" t="t" l="l"/>
            <a:pathLst>
              <a:path h="10195889" w="18126025">
                <a:moveTo>
                  <a:pt x="0" y="0"/>
                </a:moveTo>
                <a:lnTo>
                  <a:pt x="18126025" y="0"/>
                </a:lnTo>
                <a:lnTo>
                  <a:pt x="18126025" y="10195889"/>
                </a:lnTo>
                <a:lnTo>
                  <a:pt x="0" y="10195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44322" y="30884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95589"/>
            <a:ext cx="9026192" cy="340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161"/>
              </a:lnSpc>
            </a:pPr>
            <a:r>
              <a:rPr lang="en-US" sz="12654" spc="366">
                <a:solidFill>
                  <a:srgbClr val="1E2D55"/>
                </a:solidFill>
                <a:latin typeface="TT Milks Casual 900 One"/>
              </a:rPr>
              <a:t>Muchas gracias!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144000" y="5469400"/>
            <a:ext cx="10933741" cy="10834343"/>
          </a:xfrm>
          <a:custGeom>
            <a:avLst/>
            <a:gdLst/>
            <a:ahLst/>
            <a:cxnLst/>
            <a:rect r="r" b="b" t="t" l="l"/>
            <a:pathLst>
              <a:path h="10834343" w="10933741">
                <a:moveTo>
                  <a:pt x="0" y="0"/>
                </a:moveTo>
                <a:lnTo>
                  <a:pt x="10933741" y="0"/>
                </a:lnTo>
                <a:lnTo>
                  <a:pt x="10933741" y="10834343"/>
                </a:lnTo>
                <a:lnTo>
                  <a:pt x="0" y="10834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0441" y="1957319"/>
            <a:ext cx="7316909" cy="6372362"/>
          </a:xfrm>
          <a:custGeom>
            <a:avLst/>
            <a:gdLst/>
            <a:ahLst/>
            <a:cxnLst/>
            <a:rect r="r" b="b" t="t" l="l"/>
            <a:pathLst>
              <a:path h="6372362" w="7316909">
                <a:moveTo>
                  <a:pt x="0" y="0"/>
                </a:moveTo>
                <a:lnTo>
                  <a:pt x="7316908" y="0"/>
                </a:lnTo>
                <a:lnTo>
                  <a:pt x="7316908" y="6372362"/>
                </a:lnTo>
                <a:lnTo>
                  <a:pt x="0" y="6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276198" y="928974"/>
            <a:ext cx="2173086" cy="217308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B7A9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8900" y="50800"/>
              <a:ext cx="635000" cy="673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675958" y="1388827"/>
            <a:ext cx="1373566" cy="1253379"/>
          </a:xfrm>
          <a:custGeom>
            <a:avLst/>
            <a:gdLst/>
            <a:ahLst/>
            <a:cxnLst/>
            <a:rect r="r" b="b" t="t" l="l"/>
            <a:pathLst>
              <a:path h="1253379" w="1373566">
                <a:moveTo>
                  <a:pt x="0" y="0"/>
                </a:moveTo>
                <a:lnTo>
                  <a:pt x="1373565" y="0"/>
                </a:lnTo>
                <a:lnTo>
                  <a:pt x="1373565" y="1253379"/>
                </a:lnTo>
                <a:lnTo>
                  <a:pt x="0" y="1253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275" y="1133054"/>
            <a:ext cx="15891450" cy="8020892"/>
            <a:chOff x="0" y="0"/>
            <a:chExt cx="4185403" cy="211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E4466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1090" y="6662768"/>
            <a:ext cx="4446910" cy="362423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3755997" y="5143500"/>
            <a:ext cx="5825132" cy="6067846"/>
          </a:xfrm>
          <a:custGeom>
            <a:avLst/>
            <a:gdLst/>
            <a:ahLst/>
            <a:cxnLst/>
            <a:rect r="r" b="b" t="t" l="l"/>
            <a:pathLst>
              <a:path h="6067846" w="5825132">
                <a:moveTo>
                  <a:pt x="0" y="0"/>
                </a:moveTo>
                <a:lnTo>
                  <a:pt x="5825132" y="0"/>
                </a:lnTo>
                <a:lnTo>
                  <a:pt x="5825132" y="6067846"/>
                </a:lnTo>
                <a:lnTo>
                  <a:pt x="0" y="606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5402" y="3007138"/>
            <a:ext cx="2757096" cy="5415725"/>
          </a:xfrm>
          <a:custGeom>
            <a:avLst/>
            <a:gdLst/>
            <a:ahLst/>
            <a:cxnLst/>
            <a:rect r="r" b="b" t="t" l="l"/>
            <a:pathLst>
              <a:path h="5415725" w="2757096">
                <a:moveTo>
                  <a:pt x="0" y="0"/>
                </a:moveTo>
                <a:lnTo>
                  <a:pt x="2757096" y="0"/>
                </a:lnTo>
                <a:lnTo>
                  <a:pt x="2757096" y="5415724"/>
                </a:lnTo>
                <a:lnTo>
                  <a:pt x="0" y="5415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40155" y="445746"/>
            <a:ext cx="2990602" cy="2990602"/>
          </a:xfrm>
          <a:custGeom>
            <a:avLst/>
            <a:gdLst/>
            <a:ahLst/>
            <a:cxnLst/>
            <a:rect r="r" b="b" t="t" l="l"/>
            <a:pathLst>
              <a:path h="2990602" w="2990602">
                <a:moveTo>
                  <a:pt x="0" y="0"/>
                </a:moveTo>
                <a:lnTo>
                  <a:pt x="2990602" y="0"/>
                </a:lnTo>
                <a:lnTo>
                  <a:pt x="2990602" y="2990602"/>
                </a:lnTo>
                <a:lnTo>
                  <a:pt x="0" y="2990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390067" y="327429"/>
            <a:ext cx="3507866" cy="322723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188296" y="4648200"/>
            <a:ext cx="1191140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7500">
                <a:solidFill>
                  <a:srgbClr val="FFFFFF"/>
                </a:solidFill>
                <a:latin typeface="TT Milks Casual 700 One Bold"/>
              </a:rPr>
              <a:t>¿De qué trata?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275" y="1133054"/>
            <a:ext cx="15891450" cy="8020892"/>
            <a:chOff x="0" y="0"/>
            <a:chExt cx="4185403" cy="211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6B7A9A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37307" y="1963718"/>
            <a:ext cx="5191717" cy="6359565"/>
          </a:xfrm>
          <a:custGeom>
            <a:avLst/>
            <a:gdLst/>
            <a:ahLst/>
            <a:cxnLst/>
            <a:rect r="r" b="b" t="t" l="l"/>
            <a:pathLst>
              <a:path h="6359565" w="5191717">
                <a:moveTo>
                  <a:pt x="0" y="0"/>
                </a:moveTo>
                <a:lnTo>
                  <a:pt x="5191718" y="0"/>
                </a:lnTo>
                <a:lnTo>
                  <a:pt x="5191718" y="6359564"/>
                </a:lnTo>
                <a:lnTo>
                  <a:pt x="0" y="6359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5887" y="3522359"/>
            <a:ext cx="9347293" cy="230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304">
                <a:solidFill>
                  <a:srgbClr val="FFFFFF"/>
                </a:solidFill>
                <a:latin typeface="TT Milks Casual 700 One"/>
              </a:rPr>
              <a:t>EL SISTEMA</a:t>
            </a:r>
          </a:p>
          <a:p>
            <a:pPr algn="ctr">
              <a:lnSpc>
                <a:spcPts val="8968"/>
              </a:lnSpc>
            </a:pPr>
            <a:r>
              <a:rPr lang="en-US" sz="8304">
                <a:solidFill>
                  <a:srgbClr val="FFFFFF"/>
                </a:solidFill>
                <a:latin typeface="TT Milks Casual 700 One"/>
              </a:rPr>
              <a:t> SOLAR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704934" y="4629882"/>
            <a:ext cx="1585962" cy="1583980"/>
          </a:xfrm>
          <a:custGeom>
            <a:avLst/>
            <a:gdLst/>
            <a:ahLst/>
            <a:cxnLst/>
            <a:rect r="r" b="b" t="t" l="l"/>
            <a:pathLst>
              <a:path h="1583980" w="1585962">
                <a:moveTo>
                  <a:pt x="0" y="0"/>
                </a:moveTo>
                <a:lnTo>
                  <a:pt x="1585963" y="0"/>
                </a:lnTo>
                <a:lnTo>
                  <a:pt x="1585963" y="1583980"/>
                </a:lnTo>
                <a:lnTo>
                  <a:pt x="0" y="158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43062" y="6434406"/>
            <a:ext cx="1585962" cy="1583980"/>
          </a:xfrm>
          <a:custGeom>
            <a:avLst/>
            <a:gdLst/>
            <a:ahLst/>
            <a:cxnLst/>
            <a:rect r="r" b="b" t="t" l="l"/>
            <a:pathLst>
              <a:path h="1583980" w="1585962">
                <a:moveTo>
                  <a:pt x="0" y="0"/>
                </a:moveTo>
                <a:lnTo>
                  <a:pt x="1585963" y="0"/>
                </a:lnTo>
                <a:lnTo>
                  <a:pt x="1585963" y="1583980"/>
                </a:lnTo>
                <a:lnTo>
                  <a:pt x="0" y="1583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00288" y="0"/>
            <a:ext cx="4337322" cy="4321057"/>
          </a:xfrm>
          <a:custGeom>
            <a:avLst/>
            <a:gdLst/>
            <a:ahLst/>
            <a:cxnLst/>
            <a:rect r="r" b="b" t="t" l="l"/>
            <a:pathLst>
              <a:path h="4321057" w="4337322">
                <a:moveTo>
                  <a:pt x="0" y="0"/>
                </a:moveTo>
                <a:lnTo>
                  <a:pt x="4337322" y="0"/>
                </a:lnTo>
                <a:lnTo>
                  <a:pt x="4337322" y="4321057"/>
                </a:lnTo>
                <a:lnTo>
                  <a:pt x="0" y="4321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30182" y="6713881"/>
            <a:ext cx="6242610" cy="91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2289">
                <a:solidFill>
                  <a:srgbClr val="FFFFFF"/>
                </a:solidFill>
                <a:latin typeface="Quicksand Medium"/>
              </a:rPr>
              <a:t>Todos los planetas describen órbitas elítpicas alrededor del sol.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275" y="1133054"/>
            <a:ext cx="15891450" cy="8020892"/>
            <a:chOff x="0" y="0"/>
            <a:chExt cx="4185403" cy="211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6B7A9A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57524" y="2814043"/>
            <a:ext cx="7579376" cy="5177990"/>
          </a:xfrm>
          <a:custGeom>
            <a:avLst/>
            <a:gdLst/>
            <a:ahLst/>
            <a:cxnLst/>
            <a:rect r="r" b="b" t="t" l="l"/>
            <a:pathLst>
              <a:path h="5177990" w="7579376">
                <a:moveTo>
                  <a:pt x="0" y="0"/>
                </a:moveTo>
                <a:lnTo>
                  <a:pt x="7579377" y="0"/>
                </a:lnTo>
                <a:lnTo>
                  <a:pt x="7579377" y="5177990"/>
                </a:lnTo>
                <a:lnTo>
                  <a:pt x="0" y="517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5887" y="3522359"/>
            <a:ext cx="9347293" cy="230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304">
                <a:solidFill>
                  <a:srgbClr val="FFFFFF"/>
                </a:solidFill>
                <a:latin typeface="TT Milks Casual 700 One"/>
              </a:rPr>
              <a:t>EL SISTEMA</a:t>
            </a:r>
          </a:p>
          <a:p>
            <a:pPr algn="ctr">
              <a:lnSpc>
                <a:spcPts val="8968"/>
              </a:lnSpc>
            </a:pPr>
            <a:r>
              <a:rPr lang="en-US" sz="8304">
                <a:solidFill>
                  <a:srgbClr val="FFFFFF"/>
                </a:solidFill>
                <a:latin typeface="TT Milks Casual 700 One"/>
              </a:rPr>
              <a:t> SOLAR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0182" y="6713881"/>
            <a:ext cx="6242610" cy="138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</a:pPr>
            <a:r>
              <a:rPr lang="en-US" sz="2289">
                <a:solidFill>
                  <a:srgbClr val="FFFFFF"/>
                </a:solidFill>
                <a:latin typeface="Quicksand Medium"/>
              </a:rPr>
              <a:t>Todos los planetas describen órbitas elítpicas alrededor del sol. Estas son descritas por las </a:t>
            </a:r>
            <a:r>
              <a:rPr lang="en-US" sz="2289" u="sng">
                <a:solidFill>
                  <a:srgbClr val="FFFFFF"/>
                </a:solidFill>
                <a:latin typeface="Quicksand Bold"/>
              </a:rPr>
              <a:t>3 leyes de kepler</a:t>
            </a:r>
            <a:r>
              <a:rPr lang="en-US" sz="2289">
                <a:solidFill>
                  <a:srgbClr val="FFFFFF"/>
                </a:solidFill>
                <a:latin typeface="Quicksand Medium"/>
              </a:rPr>
              <a:t>.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275" y="1133054"/>
            <a:ext cx="15891450" cy="8020892"/>
            <a:chOff x="0" y="0"/>
            <a:chExt cx="4185403" cy="211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059615" y="1288019"/>
            <a:ext cx="6168770" cy="7710963"/>
          </a:xfrm>
          <a:custGeom>
            <a:avLst/>
            <a:gdLst/>
            <a:ahLst/>
            <a:cxnLst/>
            <a:rect r="r" b="b" t="t" l="l"/>
            <a:pathLst>
              <a:path h="7710963" w="6168770">
                <a:moveTo>
                  <a:pt x="0" y="0"/>
                </a:moveTo>
                <a:lnTo>
                  <a:pt x="6168770" y="0"/>
                </a:lnTo>
                <a:lnTo>
                  <a:pt x="6168770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1E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275" y="1133054"/>
            <a:ext cx="15891450" cy="8020892"/>
            <a:chOff x="0" y="0"/>
            <a:chExt cx="4185403" cy="211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5A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7276" y="1133054"/>
            <a:ext cx="9818925" cy="8020892"/>
            <a:chOff x="0" y="0"/>
            <a:chExt cx="2586054" cy="211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6054" cy="2112498"/>
            </a:xfrm>
            <a:custGeom>
              <a:avLst/>
              <a:gdLst/>
              <a:ahLst/>
              <a:cxnLst/>
              <a:rect r="r" b="b" t="t" l="l"/>
              <a:pathLst>
                <a:path h="2112498" w="2586054">
                  <a:moveTo>
                    <a:pt x="7885" y="0"/>
                  </a:moveTo>
                  <a:lnTo>
                    <a:pt x="2578170" y="0"/>
                  </a:lnTo>
                  <a:cubicBezTo>
                    <a:pt x="2580261" y="0"/>
                    <a:pt x="2582266" y="831"/>
                    <a:pt x="2583745" y="2309"/>
                  </a:cubicBezTo>
                  <a:cubicBezTo>
                    <a:pt x="2585223" y="3788"/>
                    <a:pt x="2586054" y="5794"/>
                    <a:pt x="2586054" y="7885"/>
                  </a:cubicBezTo>
                  <a:lnTo>
                    <a:pt x="2586054" y="2104614"/>
                  </a:lnTo>
                  <a:cubicBezTo>
                    <a:pt x="2586054" y="2106705"/>
                    <a:pt x="2585223" y="2108710"/>
                    <a:pt x="2583745" y="2110189"/>
                  </a:cubicBezTo>
                  <a:cubicBezTo>
                    <a:pt x="2582266" y="2111668"/>
                    <a:pt x="2580261" y="2112498"/>
                    <a:pt x="2578170" y="2112498"/>
                  </a:cubicBezTo>
                  <a:lnTo>
                    <a:pt x="7885" y="2112498"/>
                  </a:lnTo>
                  <a:cubicBezTo>
                    <a:pt x="5794" y="2112498"/>
                    <a:pt x="3788" y="2111668"/>
                    <a:pt x="2309" y="2110189"/>
                  </a:cubicBezTo>
                  <a:cubicBezTo>
                    <a:pt x="831" y="2108710"/>
                    <a:pt x="0" y="2106705"/>
                    <a:pt x="0" y="2104614"/>
                  </a:cubicBezTo>
                  <a:lnTo>
                    <a:pt x="0" y="7885"/>
                  </a:lnTo>
                  <a:cubicBezTo>
                    <a:pt x="0" y="5794"/>
                    <a:pt x="831" y="3788"/>
                    <a:pt x="2309" y="2309"/>
                  </a:cubicBezTo>
                  <a:cubicBezTo>
                    <a:pt x="3788" y="831"/>
                    <a:pt x="5794" y="0"/>
                    <a:pt x="7885" y="0"/>
                  </a:cubicBezTo>
                  <a:close/>
                </a:path>
              </a:pathLst>
            </a:custGeom>
            <a:solidFill>
              <a:srgbClr val="6B7A9A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93788" y="1209427"/>
            <a:ext cx="9034406" cy="7868147"/>
          </a:xfrm>
          <a:custGeom>
            <a:avLst/>
            <a:gdLst/>
            <a:ahLst/>
            <a:cxnLst/>
            <a:rect r="r" b="b" t="t" l="l"/>
            <a:pathLst>
              <a:path h="7868147" w="9034406">
                <a:moveTo>
                  <a:pt x="0" y="0"/>
                </a:moveTo>
                <a:lnTo>
                  <a:pt x="9034407" y="0"/>
                </a:lnTo>
                <a:lnTo>
                  <a:pt x="9034407" y="7868146"/>
                </a:lnTo>
                <a:lnTo>
                  <a:pt x="0" y="7868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7276" y="3058946"/>
            <a:ext cx="9818925" cy="5523145"/>
          </a:xfrm>
          <a:custGeom>
            <a:avLst/>
            <a:gdLst/>
            <a:ahLst/>
            <a:cxnLst/>
            <a:rect r="r" b="b" t="t" l="l"/>
            <a:pathLst>
              <a:path h="5523145" w="9818925">
                <a:moveTo>
                  <a:pt x="0" y="0"/>
                </a:moveTo>
                <a:lnTo>
                  <a:pt x="9818924" y="0"/>
                </a:lnTo>
                <a:lnTo>
                  <a:pt x="9818924" y="5523145"/>
                </a:lnTo>
                <a:lnTo>
                  <a:pt x="0" y="5523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618920">
            <a:off x="5088226" y="4554373"/>
            <a:ext cx="797023" cy="702377"/>
          </a:xfrm>
          <a:custGeom>
            <a:avLst/>
            <a:gdLst/>
            <a:ahLst/>
            <a:cxnLst/>
            <a:rect r="r" b="b" t="t" l="l"/>
            <a:pathLst>
              <a:path h="702377" w="797023">
                <a:moveTo>
                  <a:pt x="0" y="0"/>
                </a:moveTo>
                <a:lnTo>
                  <a:pt x="797024" y="0"/>
                </a:lnTo>
                <a:lnTo>
                  <a:pt x="797024" y="702377"/>
                </a:lnTo>
                <a:lnTo>
                  <a:pt x="0" y="702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55944" y="1209427"/>
            <a:ext cx="1776111" cy="1796320"/>
          </a:xfrm>
          <a:custGeom>
            <a:avLst/>
            <a:gdLst/>
            <a:ahLst/>
            <a:cxnLst/>
            <a:rect r="r" b="b" t="t" l="l"/>
            <a:pathLst>
              <a:path h="1796320" w="1776111">
                <a:moveTo>
                  <a:pt x="0" y="0"/>
                </a:moveTo>
                <a:lnTo>
                  <a:pt x="1776112" y="0"/>
                </a:lnTo>
                <a:lnTo>
                  <a:pt x="1776112" y="1796320"/>
                </a:lnTo>
                <a:lnTo>
                  <a:pt x="0" y="179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3985" y="1571016"/>
            <a:ext cx="6979243" cy="87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6"/>
              </a:lnSpc>
            </a:pPr>
            <a:r>
              <a:rPr lang="en-US" sz="6200">
                <a:solidFill>
                  <a:srgbClr val="FFFFFF"/>
                </a:solidFill>
                <a:latin typeface="TT Milks Casual 700 One Bold"/>
              </a:rPr>
              <a:t>Misiones apollo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5A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275" y="1713035"/>
            <a:ext cx="8576926" cy="8020892"/>
            <a:chOff x="0" y="0"/>
            <a:chExt cx="2258944" cy="21124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8944" cy="2112498"/>
            </a:xfrm>
            <a:custGeom>
              <a:avLst/>
              <a:gdLst/>
              <a:ahLst/>
              <a:cxnLst/>
              <a:rect r="r" b="b" t="t" l="l"/>
              <a:pathLst>
                <a:path h="2112498" w="2258944">
                  <a:moveTo>
                    <a:pt x="9026" y="0"/>
                  </a:moveTo>
                  <a:lnTo>
                    <a:pt x="2249917" y="0"/>
                  </a:lnTo>
                  <a:cubicBezTo>
                    <a:pt x="2254902" y="0"/>
                    <a:pt x="2258944" y="4041"/>
                    <a:pt x="2258944" y="9026"/>
                  </a:cubicBezTo>
                  <a:lnTo>
                    <a:pt x="2258944" y="2103472"/>
                  </a:lnTo>
                  <a:cubicBezTo>
                    <a:pt x="2258944" y="2108457"/>
                    <a:pt x="2254902" y="2112498"/>
                    <a:pt x="2249917" y="2112498"/>
                  </a:cubicBezTo>
                  <a:lnTo>
                    <a:pt x="9026" y="2112498"/>
                  </a:lnTo>
                  <a:cubicBezTo>
                    <a:pt x="4041" y="2112498"/>
                    <a:pt x="0" y="2108457"/>
                    <a:pt x="0" y="2103472"/>
                  </a:cubicBezTo>
                  <a:lnTo>
                    <a:pt x="0" y="9026"/>
                  </a:lnTo>
                  <a:cubicBezTo>
                    <a:pt x="0" y="4041"/>
                    <a:pt x="4041" y="0"/>
                    <a:pt x="9026" y="0"/>
                  </a:cubicBezTo>
                  <a:close/>
                </a:path>
              </a:pathLst>
            </a:custGeom>
            <a:solidFill>
              <a:srgbClr val="6B7A9A"/>
            </a:solidFill>
            <a:ln w="19050" cap="sq">
              <a:solidFill>
                <a:srgbClr val="FFFFFF"/>
              </a:solidFill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>
            <a:hlinkClick r:id="rId4" tooltip="https://github.com/chrislgarry/Apollo-11/tree/master/Comanche055"/>
          </p:cNvPr>
          <p:cNvSpPr/>
          <p:nvPr/>
        </p:nvSpPr>
        <p:spPr>
          <a:xfrm flipH="false" flipV="false" rot="0">
            <a:off x="10624314" y="1390153"/>
            <a:ext cx="9034406" cy="7868147"/>
          </a:xfrm>
          <a:custGeom>
            <a:avLst/>
            <a:gdLst/>
            <a:ahLst/>
            <a:cxnLst/>
            <a:rect r="r" b="b" t="t" l="l"/>
            <a:pathLst>
              <a:path h="7868147" w="9034406">
                <a:moveTo>
                  <a:pt x="0" y="0"/>
                </a:moveTo>
                <a:lnTo>
                  <a:pt x="9034406" y="0"/>
                </a:lnTo>
                <a:lnTo>
                  <a:pt x="9034406" y="7868147"/>
                </a:lnTo>
                <a:lnTo>
                  <a:pt x="0" y="786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95839" y="1751221"/>
            <a:ext cx="6381797" cy="7944520"/>
          </a:xfrm>
          <a:custGeom>
            <a:avLst/>
            <a:gdLst/>
            <a:ahLst/>
            <a:cxnLst/>
            <a:rect r="r" b="b" t="t" l="l"/>
            <a:pathLst>
              <a:path h="7944520" w="6381797">
                <a:moveTo>
                  <a:pt x="0" y="0"/>
                </a:moveTo>
                <a:lnTo>
                  <a:pt x="6381798" y="0"/>
                </a:lnTo>
                <a:lnTo>
                  <a:pt x="6381798" y="7944520"/>
                </a:lnTo>
                <a:lnTo>
                  <a:pt x="0" y="7944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18156" y="8470910"/>
            <a:ext cx="6112669" cy="150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6"/>
              </a:lnSpc>
            </a:pPr>
            <a:r>
              <a:rPr lang="en-US" sz="2875">
                <a:solidFill>
                  <a:srgbClr val="E6E6E6"/>
                </a:solidFill>
                <a:latin typeface="Arimo"/>
              </a:rPr>
              <a:t>Code to get to the moon: </a:t>
            </a:r>
            <a:r>
              <a:rPr lang="en-US" sz="2875" u="sng">
                <a:solidFill>
                  <a:srgbClr val="E6E6E6"/>
                </a:solidFill>
                <a:latin typeface="Arimo"/>
                <a:hlinkClick r:id="rId6" tooltip="https://github.com/chrislgarry/Apollo-11/tree/master/Comanche055"/>
              </a:rPr>
              <a:t>https://github.com/chrislgarry/Apollo-11/tree/master/Comanche055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6631" y="533400"/>
            <a:ext cx="1474201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7500">
                <a:solidFill>
                  <a:srgbClr val="FFFFFF"/>
                </a:solidFill>
                <a:latin typeface="TT Milks Casual 700 One Bold"/>
              </a:rPr>
              <a:t>Margaret hamilton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00869" y="2955423"/>
            <a:ext cx="9486261" cy="449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71"/>
              </a:lnSpc>
            </a:pPr>
            <a:r>
              <a:rPr lang="en-US" sz="10899">
                <a:solidFill>
                  <a:srgbClr val="FFFFFF"/>
                </a:solidFill>
                <a:latin typeface="TT Milks Casual 700 One Bold"/>
              </a:rPr>
              <a:t>¿Cómo son las cosas ahora?</a:t>
            </a:r>
          </a:p>
        </p:txBody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DAFrmiXvZDs</dc:identifier>
  <dcterms:modified xsi:type="dcterms:W3CDTF">2011-08-01T06:04:30Z</dcterms:modified>
  <cp:revision>1</cp:revision>
  <dc:title>Orbital mechanichs</dc:title>
</cp:coreProperties>
</file>